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91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8" r:id="rId11"/>
    <p:sldId id="265" r:id="rId12"/>
    <p:sldId id="289" r:id="rId13"/>
    <p:sldId id="290" r:id="rId14"/>
    <p:sldId id="269" r:id="rId15"/>
    <p:sldId id="267" r:id="rId16"/>
  </p:sldIdLst>
  <p:sldSz cx="9144000" cy="5143500" type="screen16x9"/>
  <p:notesSz cx="6858000" cy="9144000"/>
  <p:embeddedFontLst>
    <p:embeddedFont>
      <p:font typeface="Economica" panose="020B0604020202020204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95" d="100"/>
          <a:sy n="95" d="100"/>
        </p:scale>
        <p:origin x="60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119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111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470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16b2adad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16b2adad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05450" y="821299"/>
            <a:ext cx="3545108" cy="23841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dirty="0"/>
              <a:t>Програмна система для аналізу томографічних зображення за допомогою методу опорних векторів. </a:t>
            </a:r>
            <a:r>
              <a:rPr lang="uk-UA" sz="2400" dirty="0" err="1"/>
              <a:t>Frontend</a:t>
            </a:r>
            <a:r>
              <a:rPr lang="uk-UA" sz="2400" dirty="0"/>
              <a:t> частина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2647741" y="3685207"/>
            <a:ext cx="3848518" cy="1256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dirty="0"/>
              <a:t>Горішня К.О., ПЗПІ-22-6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dirty="0"/>
              <a:t>Керівник: проф. каф. ПІ Кобзєв В.Г.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ru-RU" sz="19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 dirty="0"/>
              <a:t>19 червня 2025</a:t>
            </a:r>
            <a:endParaRPr sz="1800" dirty="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311699" y="723482"/>
            <a:ext cx="8563375" cy="38557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    </a:t>
            </a:r>
            <a:r>
              <a:rPr lang="uk-UA" sz="1400" dirty="0"/>
              <a:t>Система дозволяє лікарю </a:t>
            </a:r>
            <a:r>
              <a:rPr lang="uk-UA" sz="1400" b="1" dirty="0"/>
              <a:t>порівнювати два аналізи одного пацієнта</a:t>
            </a:r>
            <a:r>
              <a:rPr lang="uk-UA" sz="1400" dirty="0"/>
              <a:t>, переглядати </a:t>
            </a:r>
            <a:r>
              <a:rPr lang="uk-UA" sz="1400" b="1" dirty="0"/>
              <a:t>різниці у </a:t>
            </a:r>
            <a:r>
              <a:rPr lang="en-US" sz="1400" b="1" dirty="0"/>
              <a:t>heatmap, </a:t>
            </a:r>
            <a:r>
              <a:rPr lang="uk-UA" sz="1400" b="1" dirty="0"/>
              <a:t>статусах та коментарях</a:t>
            </a:r>
            <a:r>
              <a:rPr lang="uk-UA" sz="1400" dirty="0"/>
              <a:t>. Результати порівняння виводяться </a:t>
            </a:r>
            <a:r>
              <a:rPr lang="uk-UA" sz="1400" b="1" dirty="0"/>
              <a:t>у модальному вікні</a:t>
            </a:r>
            <a:r>
              <a:rPr lang="uk-UA" sz="1400" dirty="0"/>
              <a:t>, а за потреби генерується </a:t>
            </a:r>
            <a:r>
              <a:rPr lang="en-US" sz="1400" dirty="0"/>
              <a:t>PDF-</a:t>
            </a:r>
            <a:r>
              <a:rPr lang="uk-UA" sz="1400" dirty="0"/>
              <a:t>звіт із діагнозами, датами та графічною візуалізацією. 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 dirty="0"/>
              <a:t>     Уся логіка побудована на реактивній взаємодії </a:t>
            </a:r>
            <a:r>
              <a:rPr lang="en-US" sz="1400" dirty="0"/>
              <a:t>Angular </a:t>
            </a:r>
            <a:r>
              <a:rPr lang="uk-UA" sz="1400" dirty="0"/>
              <a:t>з </a:t>
            </a:r>
            <a:r>
              <a:rPr lang="en-US" sz="1400" dirty="0" err="1"/>
              <a:t>RxJS</a:t>
            </a:r>
            <a:r>
              <a:rPr lang="en-US" sz="1400" dirty="0"/>
              <a:t>. </a:t>
            </a:r>
            <a:r>
              <a:rPr lang="uk-UA" sz="1400" dirty="0"/>
              <a:t>Це дозволяє створити зручний </a:t>
            </a:r>
            <a:r>
              <a:rPr lang="uk-UA" sz="1400" b="1" dirty="0"/>
              <a:t>інструмент для моніторингу змін</a:t>
            </a:r>
            <a:r>
              <a:rPr lang="uk-UA" sz="1400" dirty="0"/>
              <a:t>. У фрагменті коду показано, як реалізовано виклик діалогу порівняння аналіз</a:t>
            </a:r>
            <a:r>
              <a:rPr lang="ru-RU" sz="1400" dirty="0" err="1"/>
              <a:t>ів</a:t>
            </a:r>
            <a:r>
              <a:rPr lang="ru-RU" sz="1400" dirty="0"/>
              <a:t>:</a:t>
            </a:r>
            <a:endParaRPr lang="uk" dirty="0">
              <a:latin typeface="Economica" panose="020B0604020202020204" charset="0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  <p:sp>
        <p:nvSpPr>
          <p:cNvPr id="6" name="Google Shape;78;p15">
            <a:extLst>
              <a:ext uri="{FF2B5EF4-FFF2-40B4-BE49-F238E27FC236}">
                <a16:creationId xmlns:a16="http://schemas.microsoft.com/office/drawing/2014/main" id="{C08A135F-3725-420C-9F72-BCC1AF94680C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8832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uk" sz="3200" dirty="0"/>
              <a:t>Приклад реалізації</a:t>
            </a:r>
            <a:endParaRPr lang="ru-RU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A269B5-376D-41B2-BDF4-5B86AEDE2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528" y="2691487"/>
            <a:ext cx="6188351" cy="211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86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  <p:sp>
        <p:nvSpPr>
          <p:cNvPr id="6" name="Google Shape;78;p15">
            <a:extLst>
              <a:ext uri="{FF2B5EF4-FFF2-40B4-BE49-F238E27FC236}">
                <a16:creationId xmlns:a16="http://schemas.microsoft.com/office/drawing/2014/main" id="{A97A5D44-5DA8-49CA-8CF3-B7B8FAD741E0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8832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uk" sz="3200" dirty="0"/>
              <a:t>Інтерфейс користувача </a:t>
            </a:r>
            <a:endParaRPr lang="ru-RU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C77194-ECA9-4CEC-A38C-F32EB62E0BAF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9" r="701" b="9165"/>
          <a:stretch/>
        </p:blipFill>
        <p:spPr bwMode="auto">
          <a:xfrm>
            <a:off x="311701" y="1014253"/>
            <a:ext cx="3858366" cy="31149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0CF5AC-A19E-4BAA-8C1A-E90BB454C516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" b="10803"/>
          <a:stretch/>
        </p:blipFill>
        <p:spPr bwMode="auto">
          <a:xfrm>
            <a:off x="4350936" y="1014253"/>
            <a:ext cx="4481364" cy="31149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Google Shape;142;p24">
            <a:extLst>
              <a:ext uri="{FF2B5EF4-FFF2-40B4-BE49-F238E27FC236}">
                <a16:creationId xmlns:a16="http://schemas.microsoft.com/office/drawing/2014/main" id="{089BF8A2-0F92-4347-A51F-762CC861E4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38015" y="4184370"/>
            <a:ext cx="1587022" cy="508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 b="1" dirty="0"/>
              <a:t>Панель лікаря </a:t>
            </a:r>
            <a:endParaRPr lang="uk-UA" sz="1400" b="1" dirty="0">
              <a:latin typeface="Economica" panose="020B0604020202020204" charset="0"/>
            </a:endParaRPr>
          </a:p>
        </p:txBody>
      </p:sp>
      <p:sp>
        <p:nvSpPr>
          <p:cNvPr id="12" name="Google Shape;142;p24">
            <a:extLst>
              <a:ext uri="{FF2B5EF4-FFF2-40B4-BE49-F238E27FC236}">
                <a16:creationId xmlns:a16="http://schemas.microsoft.com/office/drawing/2014/main" id="{56117418-4AD9-4730-B39F-6CA5F17F24AD}"/>
              </a:ext>
            </a:extLst>
          </p:cNvPr>
          <p:cNvSpPr txBox="1">
            <a:spLocks/>
          </p:cNvSpPr>
          <p:nvPr/>
        </p:nvSpPr>
        <p:spPr>
          <a:xfrm>
            <a:off x="5707464" y="4218179"/>
            <a:ext cx="1999621" cy="508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lnSpc>
                <a:spcPct val="150000"/>
              </a:lnSpc>
              <a:buFont typeface="Open Sans"/>
              <a:buNone/>
            </a:pPr>
            <a:r>
              <a:rPr lang="uk-UA" sz="1400" b="1" dirty="0"/>
              <a:t>Панель пацієнта </a:t>
            </a:r>
            <a:endParaRPr lang="uk-UA" sz="1400" b="1" dirty="0">
              <a:latin typeface="Economica" panose="020B060402020202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  <p:sp>
        <p:nvSpPr>
          <p:cNvPr id="6" name="Google Shape;78;p15">
            <a:extLst>
              <a:ext uri="{FF2B5EF4-FFF2-40B4-BE49-F238E27FC236}">
                <a16:creationId xmlns:a16="http://schemas.microsoft.com/office/drawing/2014/main" id="{58205B75-1E05-4204-90B1-B2B9318648B2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8832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uk" sz="3200" dirty="0"/>
              <a:t>Інтерфейс користувача </a:t>
            </a:r>
            <a:endParaRPr lang="ru-RU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A73D8-A2B5-404C-99B2-956FEDF2362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37" y="415650"/>
            <a:ext cx="3372566" cy="4078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38F365-56E6-443F-93A3-3F677233C2D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87" y="1010687"/>
            <a:ext cx="3813450" cy="3483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42;p24">
            <a:extLst>
              <a:ext uri="{FF2B5EF4-FFF2-40B4-BE49-F238E27FC236}">
                <a16:creationId xmlns:a16="http://schemas.microsoft.com/office/drawing/2014/main" id="{2A9F76A4-BD4C-45A7-B0A6-ADAE772F90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63707" y="4539941"/>
            <a:ext cx="3429357" cy="440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 b="1" dirty="0"/>
              <a:t>Візуалізація зображення з анотацією </a:t>
            </a:r>
            <a:endParaRPr lang="uk-UA" sz="1400" b="1" dirty="0">
              <a:latin typeface="Economica" panose="020B0604020202020204" charset="0"/>
            </a:endParaRPr>
          </a:p>
        </p:txBody>
      </p:sp>
      <p:sp>
        <p:nvSpPr>
          <p:cNvPr id="16" name="Google Shape;142;p24">
            <a:extLst>
              <a:ext uri="{FF2B5EF4-FFF2-40B4-BE49-F238E27FC236}">
                <a16:creationId xmlns:a16="http://schemas.microsoft.com/office/drawing/2014/main" id="{7BF4A4A7-A1DB-4434-B0C2-202D5BFA4188}"/>
              </a:ext>
            </a:extLst>
          </p:cNvPr>
          <p:cNvSpPr txBox="1">
            <a:spLocks/>
          </p:cNvSpPr>
          <p:nvPr/>
        </p:nvSpPr>
        <p:spPr>
          <a:xfrm>
            <a:off x="5350332" y="4509463"/>
            <a:ext cx="3195376" cy="440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lnSpc>
                <a:spcPct val="150000"/>
              </a:lnSpc>
              <a:buFont typeface="Open Sans"/>
              <a:buNone/>
            </a:pPr>
            <a:r>
              <a:rPr lang="ru-RU" sz="1400" b="1" dirty="0"/>
              <a:t>Перегляд </a:t>
            </a:r>
            <a:r>
              <a:rPr lang="uk-UA" sz="1400" b="1" dirty="0"/>
              <a:t>томографічного знімка </a:t>
            </a:r>
            <a:endParaRPr lang="uk-UA" sz="1400" b="1" dirty="0">
              <a:latin typeface="Economic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52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  <p:sp>
        <p:nvSpPr>
          <p:cNvPr id="6" name="Google Shape;78;p15">
            <a:extLst>
              <a:ext uri="{FF2B5EF4-FFF2-40B4-BE49-F238E27FC236}">
                <a16:creationId xmlns:a16="http://schemas.microsoft.com/office/drawing/2014/main" id="{DA92950C-DF0A-4C6E-8563-28D7A853D5DB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8832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uk" sz="3200" dirty="0"/>
              <a:t>Інтерфейс користувача </a:t>
            </a:r>
            <a:endParaRPr lang="ru-RU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BBE196-4F78-467D-AB29-958F061ED4AE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"/>
          <a:stretch/>
        </p:blipFill>
        <p:spPr bwMode="auto">
          <a:xfrm>
            <a:off x="5065950" y="396989"/>
            <a:ext cx="3611808" cy="40765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Google Shape;142;p24">
            <a:extLst>
              <a:ext uri="{FF2B5EF4-FFF2-40B4-BE49-F238E27FC236}">
                <a16:creationId xmlns:a16="http://schemas.microsoft.com/office/drawing/2014/main" id="{0767941E-1368-4790-AADE-959E716089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57175" y="4473535"/>
            <a:ext cx="3429357" cy="440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 b="1" dirty="0"/>
              <a:t>Порівняння двох медичних аналізів</a:t>
            </a:r>
            <a:endParaRPr lang="uk-UA" sz="1400" b="1" dirty="0">
              <a:latin typeface="Economica" panose="020B0604020202020204" charset="0"/>
            </a:endParaRPr>
          </a:p>
        </p:txBody>
      </p:sp>
      <p:sp>
        <p:nvSpPr>
          <p:cNvPr id="15" name="Google Shape;142;p24">
            <a:extLst>
              <a:ext uri="{FF2B5EF4-FFF2-40B4-BE49-F238E27FC236}">
                <a16:creationId xmlns:a16="http://schemas.microsoft.com/office/drawing/2014/main" id="{939F33F6-62E3-42CF-87D2-5F25917D4BA9}"/>
              </a:ext>
            </a:extLst>
          </p:cNvPr>
          <p:cNvSpPr txBox="1">
            <a:spLocks/>
          </p:cNvSpPr>
          <p:nvPr/>
        </p:nvSpPr>
        <p:spPr>
          <a:xfrm>
            <a:off x="311700" y="1089295"/>
            <a:ext cx="4461266" cy="3604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>
              <a:lnSpc>
                <a:spcPct val="150000"/>
              </a:lnSpc>
              <a:buFont typeface="Open Sans"/>
              <a:buNone/>
            </a:pPr>
            <a:r>
              <a:rPr lang="ru-RU" dirty="0"/>
              <a:t>        Система </a:t>
            </a:r>
            <a:r>
              <a:rPr lang="uk-UA" dirty="0"/>
              <a:t>дозволяє </a:t>
            </a:r>
            <a:r>
              <a:rPr lang="uk-UA" b="1" dirty="0"/>
              <a:t>порівнювати два аналіз</a:t>
            </a:r>
            <a:r>
              <a:rPr lang="ru-RU" b="1" dirty="0"/>
              <a:t>и одного </a:t>
            </a:r>
            <a:r>
              <a:rPr lang="uk-UA" b="1" dirty="0"/>
              <a:t>пацієнта: </a:t>
            </a:r>
            <a:r>
              <a:rPr lang="uk-UA" dirty="0"/>
              <a:t>відображаються</a:t>
            </a:r>
            <a:r>
              <a:rPr lang="ru-RU" dirty="0"/>
              <a:t> </a:t>
            </a:r>
            <a:r>
              <a:rPr lang="en-US" dirty="0"/>
              <a:t>heatmaps, </a:t>
            </a:r>
            <a:r>
              <a:rPr lang="uk-UA" dirty="0"/>
              <a:t>статуси, коментарі, відмінності</a:t>
            </a:r>
            <a:r>
              <a:rPr lang="ru-RU" dirty="0"/>
              <a:t>. </a:t>
            </a:r>
          </a:p>
          <a:p>
            <a:pPr marL="0" indent="0" algn="just">
              <a:lnSpc>
                <a:spcPct val="150000"/>
              </a:lnSpc>
              <a:buFont typeface="Open Sans"/>
              <a:buNone/>
            </a:pPr>
            <a:r>
              <a:rPr lang="ru-RU" dirty="0"/>
              <a:t>        </a:t>
            </a:r>
            <a:r>
              <a:rPr lang="uk-UA" dirty="0"/>
              <a:t>Це допомагає лікарю </a:t>
            </a:r>
            <a:r>
              <a:rPr lang="uk-UA" b="1" dirty="0"/>
              <a:t>оцінити прогрес або регрес стану пацієнта, </a:t>
            </a:r>
            <a:r>
              <a:rPr lang="uk-UA" dirty="0"/>
              <a:t>а також підготувати </a:t>
            </a:r>
            <a:r>
              <a:rPr lang="en-US" dirty="0"/>
              <a:t>PDF-</a:t>
            </a:r>
            <a:r>
              <a:rPr lang="uk-UA" dirty="0"/>
              <a:t>звіт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4699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10B47-7B7A-16D3-B2F7-7BCD981C8FD9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E3893C9-59E7-4AF8-B483-3373CD288C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916072"/>
              </p:ext>
            </p:extLst>
          </p:nvPr>
        </p:nvGraphicFramePr>
        <p:xfrm>
          <a:off x="5337415" y="296841"/>
          <a:ext cx="3202645" cy="4549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PDF" r:id="rId5" imgW="0" imgH="360" progId="FoxitReader.Document">
                  <p:embed/>
                </p:oleObj>
              </mc:Choice>
              <mc:Fallback>
                <p:oleObj name="PDF" r:id="rId5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37415" y="296841"/>
                        <a:ext cx="3202645" cy="45498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01F0486C-9B85-42A2-B762-31BE1E4A1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3553" y="951230"/>
            <a:ext cx="3034297" cy="3775499"/>
          </a:xfrm>
          <a:prstGeom prst="rect">
            <a:avLst/>
          </a:prstGeom>
        </p:spPr>
      </p:pic>
      <p:sp>
        <p:nvSpPr>
          <p:cNvPr id="7" name="Google Shape;78;p15">
            <a:extLst>
              <a:ext uri="{FF2B5EF4-FFF2-40B4-BE49-F238E27FC236}">
                <a16:creationId xmlns:a16="http://schemas.microsoft.com/office/drawing/2014/main" id="{985283E1-82C5-49ED-9167-BB4A9B86F0FB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8832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uk" sz="3200" dirty="0"/>
              <a:t>Публікація результатів 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88973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311700" y="831300"/>
            <a:ext cx="8520600" cy="3747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just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        У результаті реалізовано </a:t>
            </a:r>
            <a:r>
              <a:rPr lang="uk-UA" b="1" dirty="0"/>
              <a:t>клієнтську частину програмної системи </a:t>
            </a:r>
            <a:r>
              <a:rPr lang="en-US" b="1" dirty="0" err="1"/>
              <a:t>MedVision</a:t>
            </a:r>
            <a:r>
              <a:rPr lang="en-US" dirty="0"/>
              <a:t>, </a:t>
            </a:r>
            <a:r>
              <a:rPr lang="uk-UA" dirty="0"/>
              <a:t>що забезпечує зручну </a:t>
            </a:r>
            <a:r>
              <a:rPr lang="uk-UA" b="1" dirty="0"/>
              <a:t>взаємодію з результатами аналізу томографічних зображень</a:t>
            </a:r>
            <a:r>
              <a:rPr lang="uk-UA" dirty="0"/>
              <a:t>. Інтерфейс побудовано з урахуванням багаторольового доступу (адміністратор, лікар, пацієнт), що дозволяє реалізувати персоналізований підхід до кожного користувача.</a:t>
            </a:r>
          </a:p>
          <a:p>
            <a:pPr marL="0" lvl="0" indent="0" algn="just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       Отримані результати підтверджують </a:t>
            </a:r>
            <a:r>
              <a:rPr lang="uk-UA" b="1" dirty="0"/>
              <a:t>технічну доцільність обраних архітектурних і технологічних рішень</a:t>
            </a:r>
            <a:r>
              <a:rPr lang="uk-UA" dirty="0"/>
              <a:t> – зокрема, використання </a:t>
            </a:r>
            <a:r>
              <a:rPr lang="en-US" dirty="0"/>
              <a:t>Angular, </a:t>
            </a:r>
            <a:r>
              <a:rPr lang="en-US" dirty="0" err="1"/>
              <a:t>RxJS</a:t>
            </a:r>
            <a:r>
              <a:rPr lang="en-US" dirty="0"/>
              <a:t> </a:t>
            </a:r>
            <a:r>
              <a:rPr lang="uk-UA" dirty="0"/>
              <a:t>і компонентного підходу.     </a:t>
            </a:r>
          </a:p>
          <a:p>
            <a:pPr marL="0" lvl="0" indent="0" algn="just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       Система може бути використана у медичних установах для візуалізації результатів КТ-аналізів, взаємодії лікаря з пацієнтом, підтримки прийняття рішень, а також як навчальний інструмент у галузі медичних </a:t>
            </a:r>
            <a:r>
              <a:rPr lang="en-US" dirty="0"/>
              <a:t>IT-</a:t>
            </a:r>
            <a:r>
              <a:rPr lang="uk-UA" dirty="0"/>
              <a:t>рішень.</a:t>
            </a:r>
            <a:endParaRPr dirty="0">
              <a:latin typeface="Economica" panose="020B0604020202020204" charset="0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15</a:t>
            </a:fld>
            <a:endParaRPr lang="uk-UA" dirty="0"/>
          </a:p>
        </p:txBody>
      </p:sp>
      <p:sp>
        <p:nvSpPr>
          <p:cNvPr id="6" name="Google Shape;78;p15">
            <a:extLst>
              <a:ext uri="{FF2B5EF4-FFF2-40B4-BE49-F238E27FC236}">
                <a16:creationId xmlns:a16="http://schemas.microsoft.com/office/drawing/2014/main" id="{4EDB30EE-9268-4222-A4FF-DD78BDAF1B3E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8832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uk" sz="3200" dirty="0"/>
              <a:t>Підсумки</a:t>
            </a:r>
            <a:endParaRPr lang="ru-RU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831300"/>
            <a:ext cx="8520600" cy="4082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just" rtl="0">
              <a:lnSpc>
                <a:spcPct val="170000"/>
              </a:lnSpc>
              <a:spcAft>
                <a:spcPts val="0"/>
              </a:spcAft>
              <a:buNone/>
            </a:pPr>
            <a:r>
              <a:rPr lang="uk-UA" sz="2200" b="1" dirty="0"/>
              <a:t>        Метою моєї роботи </a:t>
            </a:r>
            <a:r>
              <a:rPr lang="uk-UA" sz="2200" dirty="0"/>
              <a:t>є </a:t>
            </a:r>
            <a:r>
              <a:rPr lang="uk-UA" sz="2200" b="1" dirty="0"/>
              <a:t>створення клієнтської частини веб-застосунку</a:t>
            </a:r>
            <a:r>
              <a:rPr lang="uk-UA" sz="2200" dirty="0"/>
              <a:t>, що надає лікарям зручний інтерфейс для перегляду аналізу томографічних зображень, додавання анотацій до зображень, формування звіти та коментування результатів, а пацієнтам – доступ до персоналізованої медичної інформації та діагностики. </a:t>
            </a:r>
          </a:p>
          <a:p>
            <a:pPr marL="0" lvl="0" indent="0" algn="just" rtl="0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-UA" sz="2200" b="1" dirty="0"/>
              <a:t>        </a:t>
            </a:r>
            <a:r>
              <a:rPr lang="uk-UA" sz="2200" dirty="0"/>
              <a:t>Щоденна обробка сотень зображень </a:t>
            </a:r>
            <a:r>
              <a:rPr lang="uk-UA" sz="2200" b="1" dirty="0"/>
              <a:t>потребує автоматизації, щоб зменшити ризик помилок і підвищити точність.</a:t>
            </a:r>
            <a:r>
              <a:rPr lang="uk-UA" sz="2200" dirty="0"/>
              <a:t> Одним із найбільш ефективних рішень є </a:t>
            </a:r>
            <a:r>
              <a:rPr lang="uk-UA" sz="2200" b="1" dirty="0"/>
              <a:t>метод опорних векторів, </a:t>
            </a:r>
            <a:r>
              <a:rPr lang="uk-UA" sz="2200" dirty="0"/>
              <a:t>який дозволяє виявляти патології з високою точністю ще на ранніх етапах розвитку та забезпечує зрозумілу інтерпретацію результатів. Саме тому розробка такої системи </a:t>
            </a:r>
            <a:r>
              <a:rPr lang="uk-UA" sz="2200" b="1" dirty="0"/>
              <a:t>є доцільним та потрібним для сучасної медичної практики</a:t>
            </a:r>
            <a:r>
              <a:rPr lang="uk-UA" sz="2200" dirty="0"/>
              <a:t>.</a:t>
            </a:r>
            <a:endParaRPr lang="ru-RU" sz="22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ru-RU" dirty="0">
              <a:latin typeface="Economica" panose="020B060402020202020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  <p:sp>
        <p:nvSpPr>
          <p:cNvPr id="6" name="Google Shape;78;p15">
            <a:extLst>
              <a:ext uri="{FF2B5EF4-FFF2-40B4-BE49-F238E27FC236}">
                <a16:creationId xmlns:a16="http://schemas.microsoft.com/office/drawing/2014/main" id="{AC5503EE-74C6-4DB2-84CB-F142E3740662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8832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 sz="3200" dirty="0"/>
              <a:t>Мета </a:t>
            </a:r>
            <a:r>
              <a:rPr lang="uk-UA" sz="3200" dirty="0"/>
              <a:t>роботи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8323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 (</a:t>
            </a:r>
            <a:r>
              <a:rPr lang="uk-UA" sz="3200" dirty="0"/>
              <a:t>аналіз існуючих рішень</a:t>
            </a:r>
            <a:r>
              <a:rPr lang="uk" sz="3200" dirty="0"/>
              <a:t>)</a:t>
            </a:r>
            <a:endParaRPr sz="3200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831300"/>
            <a:ext cx="8520600" cy="1590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just" rtl="0">
              <a:lnSpc>
                <a:spcPct val="160000"/>
              </a:lnSpc>
              <a:spcAft>
                <a:spcPts val="0"/>
              </a:spcAft>
              <a:buNone/>
            </a:pPr>
            <a:r>
              <a:rPr lang="uk-UA" b="1" dirty="0">
                <a:solidFill>
                  <a:schemeClr val="tx1"/>
                </a:solidFill>
                <a:highlight>
                  <a:srgbClr val="FFFFFF"/>
                </a:highlight>
              </a:rPr>
              <a:t>         </a:t>
            </a:r>
            <a:r>
              <a:rPr lang="en-US" b="1" dirty="0">
                <a:solidFill>
                  <a:schemeClr val="tx1"/>
                </a:solidFill>
                <a:highlight>
                  <a:srgbClr val="FFFFFF"/>
                </a:highlight>
              </a:rPr>
              <a:t>IBM Watson Health </a:t>
            </a:r>
            <a:r>
              <a:rPr lang="uk-UA" dirty="0">
                <a:solidFill>
                  <a:schemeClr val="tx1"/>
                </a:solidFill>
                <a:highlight>
                  <a:srgbClr val="FFFFFF"/>
                </a:highlight>
              </a:rPr>
              <a:t>і </a:t>
            </a:r>
            <a:r>
              <a:rPr lang="en-US" b="1" dirty="0">
                <a:solidFill>
                  <a:schemeClr val="tx1"/>
                </a:solidFill>
                <a:highlight>
                  <a:srgbClr val="FFFFFF"/>
                </a:highlight>
              </a:rPr>
              <a:t>Aidoc</a:t>
            </a:r>
            <a:r>
              <a:rPr lang="en-US" dirty="0">
                <a:solidFill>
                  <a:schemeClr val="tx1"/>
                </a:solidFill>
                <a:highlight>
                  <a:srgbClr val="FFFFFF"/>
                </a:highlight>
              </a:rPr>
              <a:t> </a:t>
            </a:r>
            <a:r>
              <a:rPr lang="uk-UA" dirty="0">
                <a:solidFill>
                  <a:schemeClr val="tx1"/>
                </a:solidFill>
                <a:highlight>
                  <a:srgbClr val="FFFFFF"/>
                </a:highlight>
              </a:rPr>
              <a:t>пропонують ефективні алгоритми, але </a:t>
            </a:r>
            <a:r>
              <a:rPr lang="uk-UA" b="1" dirty="0">
                <a:solidFill>
                  <a:schemeClr val="tx1"/>
                </a:solidFill>
                <a:highlight>
                  <a:srgbClr val="FFFFFF"/>
                </a:highlight>
              </a:rPr>
              <a:t>вимагають потужних ресурсів, обмежені в налаштуваннях</a:t>
            </a:r>
            <a:r>
              <a:rPr lang="uk-UA" dirty="0">
                <a:solidFill>
                  <a:schemeClr val="tx1"/>
                </a:solidFill>
                <a:highlight>
                  <a:srgbClr val="FFFFFF"/>
                </a:highlight>
              </a:rPr>
              <a:t> або </a:t>
            </a:r>
            <a:r>
              <a:rPr lang="uk-UA" b="1" dirty="0">
                <a:solidFill>
                  <a:schemeClr val="tx1"/>
                </a:solidFill>
                <a:highlight>
                  <a:srgbClr val="FFFFFF"/>
                </a:highlight>
              </a:rPr>
              <a:t>не підтримують повноцінну взаємодію з історією</a:t>
            </a:r>
            <a:r>
              <a:rPr lang="uk-UA" dirty="0">
                <a:solidFill>
                  <a:schemeClr val="tx1"/>
                </a:solidFill>
                <a:highlight>
                  <a:srgbClr val="FFFFFF"/>
                </a:highlight>
              </a:rPr>
              <a:t> пацієнта. Платформи з відкритим кодом, як-от </a:t>
            </a:r>
            <a:r>
              <a:rPr lang="uk-UA" b="1" dirty="0">
                <a:solidFill>
                  <a:schemeClr val="tx1"/>
                </a:solidFill>
                <a:highlight>
                  <a:srgbClr val="FFFFFF"/>
                </a:highlight>
              </a:rPr>
              <a:t>3</a:t>
            </a:r>
            <a:r>
              <a:rPr lang="en-US" b="1" dirty="0">
                <a:solidFill>
                  <a:schemeClr val="tx1"/>
                </a:solidFill>
                <a:highlight>
                  <a:srgbClr val="FFFFFF"/>
                </a:highlight>
              </a:rPr>
              <a:t>D Slicer</a:t>
            </a:r>
            <a:r>
              <a:rPr lang="en-US" dirty="0">
                <a:solidFill>
                  <a:schemeClr val="tx1"/>
                </a:solidFill>
                <a:highlight>
                  <a:srgbClr val="FFFFFF"/>
                </a:highlight>
              </a:rPr>
              <a:t>, </a:t>
            </a:r>
            <a:r>
              <a:rPr lang="uk-UA" dirty="0">
                <a:solidFill>
                  <a:schemeClr val="tx1"/>
                </a:solidFill>
                <a:highlight>
                  <a:srgbClr val="FFFFFF"/>
                </a:highlight>
              </a:rPr>
              <a:t>орієнтовані на дослідників, </a:t>
            </a:r>
            <a:r>
              <a:rPr lang="uk-UA" b="1" dirty="0">
                <a:solidFill>
                  <a:schemeClr val="tx1"/>
                </a:solidFill>
                <a:highlight>
                  <a:srgbClr val="FFFFFF"/>
                </a:highlight>
              </a:rPr>
              <a:t>мають складний інтерфейс і не підтримують веб-доступ. </a:t>
            </a:r>
            <a:endParaRPr b="1" dirty="0">
              <a:solidFill>
                <a:schemeClr val="tx1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  <p:pic>
        <p:nvPicPr>
          <p:cNvPr id="2054" name="Picture 6" descr="Kitware Announces Latest Release of 3D Slicer 5.0">
            <a:extLst>
              <a:ext uri="{FF2B5EF4-FFF2-40B4-BE49-F238E27FC236}">
                <a16:creationId xmlns:a16="http://schemas.microsoft.com/office/drawing/2014/main" id="{B594EFD8-D930-4356-A39F-B75EFF35A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9" t="15472" r="22555" b="20440"/>
          <a:stretch/>
        </p:blipFill>
        <p:spPr bwMode="auto">
          <a:xfrm>
            <a:off x="3724459" y="2369101"/>
            <a:ext cx="2370157" cy="261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idoc | Radiology AI (@AidocRadiology) / X">
            <a:extLst>
              <a:ext uri="{FF2B5EF4-FFF2-40B4-BE49-F238E27FC236}">
                <a16:creationId xmlns:a16="http://schemas.microsoft.com/office/drawing/2014/main" id="{38A40DE1-49A4-4C3A-9C71-F82190D20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29" r="13509" b="5790"/>
          <a:stretch/>
        </p:blipFill>
        <p:spPr bwMode="auto">
          <a:xfrm>
            <a:off x="5879568" y="2573320"/>
            <a:ext cx="2671579" cy="234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BM Watson Studio - RocketScience">
            <a:extLst>
              <a:ext uri="{FF2B5EF4-FFF2-40B4-BE49-F238E27FC236}">
                <a16:creationId xmlns:a16="http://schemas.microsoft.com/office/drawing/2014/main" id="{59ADF6F0-FCB8-47CA-BAF0-D68489179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50" y="2488996"/>
            <a:ext cx="2808967" cy="234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245210" y="904352"/>
            <a:ext cx="8727967" cy="3455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just" rtl="0">
              <a:lnSpc>
                <a:spcPct val="160000"/>
              </a:lnSpc>
              <a:spcAft>
                <a:spcPts val="0"/>
              </a:spcAft>
              <a:buNone/>
            </a:pPr>
            <a:r>
              <a:rPr lang="uk-UA" dirty="0">
                <a:solidFill>
                  <a:srgbClr val="0D0D0D"/>
                </a:solidFill>
              </a:rPr>
              <a:t>           У межах курсового проєкту поставлено задачу </a:t>
            </a:r>
            <a:r>
              <a:rPr lang="uk-UA" b="1" dirty="0">
                <a:solidFill>
                  <a:srgbClr val="0D0D0D"/>
                </a:solidFill>
              </a:rPr>
              <a:t>створити повноцінну клієнтську частину медичної системи, </a:t>
            </a:r>
            <a:r>
              <a:rPr lang="uk-UA" dirty="0">
                <a:solidFill>
                  <a:srgbClr val="0D0D0D"/>
                </a:solidFill>
              </a:rPr>
              <a:t>яка забезпечить візуалізацію результатів обробки зображень за допомогою </a:t>
            </a:r>
            <a:r>
              <a:rPr lang="en-US" dirty="0">
                <a:solidFill>
                  <a:srgbClr val="0D0D0D"/>
                </a:solidFill>
              </a:rPr>
              <a:t>SVM, </a:t>
            </a:r>
            <a:r>
              <a:rPr lang="uk-UA" dirty="0">
                <a:solidFill>
                  <a:srgbClr val="0D0D0D"/>
                </a:solidFill>
              </a:rPr>
              <a:t>підтримуватиме комунікацію між лікарем і пацієнтом, інтерактивну роботу з анотаціями та керування обліковими записами. </a:t>
            </a:r>
          </a:p>
          <a:p>
            <a:pPr marL="0" lvl="0" indent="0" algn="just" rtl="0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rgbClr val="0D0D0D"/>
                </a:solidFill>
              </a:rPr>
              <a:t>          </a:t>
            </a:r>
            <a:r>
              <a:rPr lang="uk-UA" b="1" dirty="0">
                <a:solidFill>
                  <a:srgbClr val="0D0D0D"/>
                </a:solidFill>
              </a:rPr>
              <a:t>Очікуваний результат </a:t>
            </a:r>
            <a:r>
              <a:rPr lang="uk-UA" dirty="0">
                <a:solidFill>
                  <a:srgbClr val="0D0D0D"/>
                </a:solidFill>
              </a:rPr>
              <a:t>– </a:t>
            </a:r>
            <a:r>
              <a:rPr lang="uk-UA" b="1" dirty="0">
                <a:solidFill>
                  <a:srgbClr val="0D0D0D"/>
                </a:solidFill>
              </a:rPr>
              <a:t>зручний веб-інтерфейс для роботи з медичними зображеннями</a:t>
            </a:r>
            <a:r>
              <a:rPr lang="uk-UA" dirty="0">
                <a:solidFill>
                  <a:srgbClr val="0D0D0D"/>
                </a:solidFill>
              </a:rPr>
              <a:t>: перегляд та порівняння аналізів, додавання позначок, анотацій, генерація </a:t>
            </a:r>
            <a:r>
              <a:rPr lang="en-US" dirty="0">
                <a:solidFill>
                  <a:srgbClr val="0D0D0D"/>
                </a:solidFill>
              </a:rPr>
              <a:t>PDF-</a:t>
            </a:r>
            <a:r>
              <a:rPr lang="uk-UA" dirty="0">
                <a:solidFill>
                  <a:srgbClr val="0D0D0D"/>
                </a:solidFill>
              </a:rPr>
              <a:t>звітів, а також управління обліковими записами. Система повинна бути </a:t>
            </a:r>
            <a:r>
              <a:rPr lang="uk-UA" b="1" dirty="0">
                <a:solidFill>
                  <a:srgbClr val="0D0D0D"/>
                </a:solidFill>
              </a:rPr>
              <a:t>інтуїтивною, адаптивною </a:t>
            </a:r>
            <a:r>
              <a:rPr lang="uk-UA" dirty="0">
                <a:solidFill>
                  <a:srgbClr val="0D0D0D"/>
                </a:solidFill>
              </a:rPr>
              <a:t>та забезпечувати </a:t>
            </a:r>
            <a:r>
              <a:rPr lang="uk-UA" b="1" dirty="0">
                <a:solidFill>
                  <a:srgbClr val="0D0D0D"/>
                </a:solidFill>
              </a:rPr>
              <a:t>швидку взаємодію </a:t>
            </a:r>
            <a:r>
              <a:rPr lang="uk-UA" dirty="0">
                <a:solidFill>
                  <a:srgbClr val="0D0D0D"/>
                </a:solidFill>
              </a:rPr>
              <a:t>з серверною частиною.</a:t>
            </a:r>
            <a:endParaRPr dirty="0">
              <a:solidFill>
                <a:srgbClr val="0D0D0D"/>
              </a:solidFill>
              <a:latin typeface="Economica" panose="020B0604020202020204" charset="0"/>
            </a:endParaRP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  <p:sp>
        <p:nvSpPr>
          <p:cNvPr id="6" name="Google Shape;78;p15">
            <a:extLst>
              <a:ext uri="{FF2B5EF4-FFF2-40B4-BE49-F238E27FC236}">
                <a16:creationId xmlns:a16="http://schemas.microsoft.com/office/drawing/2014/main" id="{67937D78-EAD2-4E43-9935-F948A0AA27EE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8832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uk" sz="3200" dirty="0"/>
              <a:t>Постановка задачі та опис системи</a:t>
            </a:r>
            <a:endParaRPr lang="ru-RU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  <p:sp>
        <p:nvSpPr>
          <p:cNvPr id="6" name="Google Shape;78;p15">
            <a:extLst>
              <a:ext uri="{FF2B5EF4-FFF2-40B4-BE49-F238E27FC236}">
                <a16:creationId xmlns:a16="http://schemas.microsoft.com/office/drawing/2014/main" id="{88E500F9-9A7C-4893-B5B3-4C790B24FDB8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8832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uk" sz="3200" dirty="0"/>
              <a:t>Вибір технологій розробки </a:t>
            </a:r>
            <a:endParaRPr lang="ru-RU" sz="3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85E4437-C2C1-4D09-B9EB-2DA8A8016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658" y="942912"/>
            <a:ext cx="2340010" cy="234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Осваиваем TypeScript по шагам: с чего начать? - Айтилогия">
            <a:extLst>
              <a:ext uri="{FF2B5EF4-FFF2-40B4-BE49-F238E27FC236}">
                <a16:creationId xmlns:a16="http://schemas.microsoft.com/office/drawing/2014/main" id="{593F3A8F-B0DF-409F-9FD0-0C0064525D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" t="19432" r="3206" b="22454"/>
          <a:stretch/>
        </p:blipFill>
        <p:spPr bwMode="auto">
          <a:xfrm>
            <a:off x="441526" y="1011898"/>
            <a:ext cx="2858861" cy="93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etting started with Angular Material UI">
            <a:extLst>
              <a:ext uri="{FF2B5EF4-FFF2-40B4-BE49-F238E27FC236}">
                <a16:creationId xmlns:a16="http://schemas.microsoft.com/office/drawing/2014/main" id="{4D8ACD60-0515-4AF7-9BFF-5DFDA8BE5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4" t="10561" r="4027" b="10701"/>
          <a:stretch/>
        </p:blipFill>
        <p:spPr bwMode="auto">
          <a:xfrm>
            <a:off x="6068939" y="264564"/>
            <a:ext cx="2545848" cy="124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Памятка по работе с Canvas API / Хабр">
            <a:extLst>
              <a:ext uri="{FF2B5EF4-FFF2-40B4-BE49-F238E27FC236}">
                <a16:creationId xmlns:a16="http://schemas.microsoft.com/office/drawing/2014/main" id="{C3842114-2559-4007-BE17-B6CD4C215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4" t="21544" r="12567" b="23261"/>
          <a:stretch/>
        </p:blipFill>
        <p:spPr bwMode="auto">
          <a:xfrm>
            <a:off x="5355763" y="3898055"/>
            <a:ext cx="2643927" cy="92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Using JavaScript FileReader to Upload Large Files in Chunks and Avoid  Server Limits">
            <a:extLst>
              <a:ext uri="{FF2B5EF4-FFF2-40B4-BE49-F238E27FC236}">
                <a16:creationId xmlns:a16="http://schemas.microsoft.com/office/drawing/2014/main" id="{F0C817EA-FD9B-48F0-A877-1D98F37BC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6" t="7887" r="18098" b="23696"/>
          <a:stretch/>
        </p:blipFill>
        <p:spPr bwMode="auto">
          <a:xfrm>
            <a:off x="3160247" y="3605493"/>
            <a:ext cx="1774094" cy="122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808FF6E7-EBC2-48F0-89D4-FECEB5517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4" r="10402"/>
          <a:stretch/>
        </p:blipFill>
        <p:spPr bwMode="auto">
          <a:xfrm>
            <a:off x="6068939" y="1794033"/>
            <a:ext cx="2545847" cy="186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JWT Security Fundamentals: Enhancing Authentication Security | Nile Bits">
            <a:extLst>
              <a:ext uri="{FF2B5EF4-FFF2-40B4-BE49-F238E27FC236}">
                <a16:creationId xmlns:a16="http://schemas.microsoft.com/office/drawing/2014/main" id="{30AA3A44-8A01-475F-A8A0-0C5B9F4DF2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6" t="17231" r="16262" b="17230"/>
          <a:stretch/>
        </p:blipFill>
        <p:spPr bwMode="auto">
          <a:xfrm>
            <a:off x="441526" y="2112917"/>
            <a:ext cx="2858861" cy="106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Learn RxJS to Master Observables and Reactive Programming | Udemy">
            <a:extLst>
              <a:ext uri="{FF2B5EF4-FFF2-40B4-BE49-F238E27FC236}">
                <a16:creationId xmlns:a16="http://schemas.microsoft.com/office/drawing/2014/main" id="{6E9356D3-364F-426A-8634-2FC85747F2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5" r="24962" b="5040"/>
          <a:stretch/>
        </p:blipFill>
        <p:spPr bwMode="auto">
          <a:xfrm>
            <a:off x="1416870" y="3428930"/>
            <a:ext cx="1416958" cy="140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4471517" y="813916"/>
            <a:ext cx="4303808" cy="4127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just" rtl="0">
              <a:lnSpc>
                <a:spcPct val="160000"/>
              </a:lnSpc>
              <a:spcAft>
                <a:spcPts val="0"/>
              </a:spcAft>
              <a:buNone/>
            </a:pPr>
            <a:r>
              <a:rPr lang="uk-UA" sz="1500" b="1" dirty="0">
                <a:solidFill>
                  <a:schemeClr val="tx1"/>
                </a:solidFill>
                <a:highlight>
                  <a:srgbClr val="FFFFFF"/>
                </a:highlight>
              </a:rPr>
              <a:t>         Клієнтська частина системи </a:t>
            </a:r>
            <a:r>
              <a:rPr lang="en-US" sz="1500" b="1" dirty="0" err="1">
                <a:solidFill>
                  <a:schemeClr val="tx1"/>
                </a:solidFill>
                <a:highlight>
                  <a:srgbClr val="FFFFFF"/>
                </a:highlight>
              </a:rPr>
              <a:t>MedVision</a:t>
            </a:r>
            <a:r>
              <a:rPr lang="en-US" sz="1500" b="1" dirty="0">
                <a:solidFill>
                  <a:schemeClr val="tx1"/>
                </a:solidFill>
                <a:highlight>
                  <a:srgbClr val="FFFFFF"/>
                </a:highlight>
              </a:rPr>
              <a:t> </a:t>
            </a:r>
            <a:r>
              <a:rPr lang="uk-UA" sz="1500" dirty="0">
                <a:solidFill>
                  <a:schemeClr val="tx1"/>
                </a:solidFill>
                <a:highlight>
                  <a:srgbClr val="FFFFFF"/>
                </a:highlight>
              </a:rPr>
              <a:t>побудована як </a:t>
            </a:r>
            <a:r>
              <a:rPr lang="uk-UA" sz="1500" b="1" dirty="0">
                <a:solidFill>
                  <a:schemeClr val="tx1"/>
                </a:solidFill>
                <a:highlight>
                  <a:srgbClr val="FFFFFF"/>
                </a:highlight>
              </a:rPr>
              <a:t>односторінковий застосунок </a:t>
            </a:r>
            <a:r>
              <a:rPr lang="uk-UA" sz="1500" dirty="0">
                <a:solidFill>
                  <a:schemeClr val="tx1"/>
                </a:solidFill>
                <a:highlight>
                  <a:srgbClr val="FFFFFF"/>
                </a:highlight>
              </a:rPr>
              <a:t>з використанням </a:t>
            </a:r>
            <a:r>
              <a:rPr lang="en-US" sz="1500" dirty="0">
                <a:solidFill>
                  <a:schemeClr val="tx1"/>
                </a:solidFill>
                <a:highlight>
                  <a:srgbClr val="FFFFFF"/>
                </a:highlight>
              </a:rPr>
              <a:t>Angular. </a:t>
            </a:r>
            <a:r>
              <a:rPr lang="uk-UA" sz="1500" dirty="0">
                <a:solidFill>
                  <a:schemeClr val="tx1"/>
                </a:solidFill>
                <a:highlight>
                  <a:srgbClr val="FFFFFF"/>
                </a:highlight>
              </a:rPr>
              <a:t>Архітектура реалізована </a:t>
            </a:r>
            <a:r>
              <a:rPr lang="uk-UA" sz="1500" b="1" dirty="0">
                <a:solidFill>
                  <a:schemeClr val="tx1"/>
                </a:solidFill>
                <a:highlight>
                  <a:srgbClr val="FFFFFF"/>
                </a:highlight>
              </a:rPr>
              <a:t>за принципами модульності </a:t>
            </a:r>
            <a:r>
              <a:rPr lang="uk-UA" sz="1500" dirty="0">
                <a:solidFill>
                  <a:schemeClr val="tx1"/>
                </a:solidFill>
                <a:highlight>
                  <a:srgbClr val="FFFFFF"/>
                </a:highlight>
              </a:rPr>
              <a:t>та </a:t>
            </a:r>
            <a:r>
              <a:rPr lang="uk-UA" sz="1500" b="1" dirty="0">
                <a:solidFill>
                  <a:schemeClr val="tx1"/>
                </a:solidFill>
                <a:highlight>
                  <a:srgbClr val="FFFFFF"/>
                </a:highlight>
              </a:rPr>
              <a:t>чіткого розділення відповідальностей між компонентами та сервісами.</a:t>
            </a:r>
          </a:p>
          <a:p>
            <a:pPr marL="0" lvl="0" indent="0" algn="just" rtl="0">
              <a:lnSpc>
                <a:spcPct val="160000"/>
              </a:lnSpc>
              <a:spcAft>
                <a:spcPts val="0"/>
              </a:spcAft>
              <a:buNone/>
            </a:pPr>
            <a:r>
              <a:rPr lang="uk-UA" sz="1500" b="1" dirty="0">
                <a:solidFill>
                  <a:schemeClr val="tx1"/>
                </a:solidFill>
                <a:highlight>
                  <a:srgbClr val="FFFFFF"/>
                </a:highlight>
              </a:rPr>
              <a:t>          Компоненти згруповані у </a:t>
            </a:r>
            <a:r>
              <a:rPr lang="uk-UA" sz="1500" b="1" dirty="0" err="1">
                <a:solidFill>
                  <a:schemeClr val="tx1"/>
                </a:solidFill>
                <a:highlight>
                  <a:srgbClr val="FFFFFF"/>
                </a:highlight>
              </a:rPr>
              <a:t>фіч</a:t>
            </a:r>
            <a:r>
              <a:rPr lang="uk-UA" sz="1500" b="1" dirty="0">
                <a:solidFill>
                  <a:schemeClr val="tx1"/>
                </a:solidFill>
                <a:highlight>
                  <a:srgbClr val="FFFFFF"/>
                </a:highlight>
              </a:rPr>
              <a:t>-модулі</a:t>
            </a:r>
            <a:r>
              <a:rPr lang="uk-UA" sz="1500" dirty="0">
                <a:solidFill>
                  <a:schemeClr val="tx1"/>
                </a:solidFill>
                <a:highlight>
                  <a:srgbClr val="FFFFFF"/>
                </a:highlight>
              </a:rPr>
              <a:t>, відповідальні за автентифікацію, керування користувачами, роботу з аналізами, профілями та сповіщеннями. </a:t>
            </a:r>
            <a:r>
              <a:rPr lang="uk-UA" sz="1500" b="1" dirty="0">
                <a:solidFill>
                  <a:schemeClr val="tx1"/>
                </a:solidFill>
                <a:highlight>
                  <a:srgbClr val="FFFFFF"/>
                </a:highlight>
              </a:rPr>
              <a:t>Кожен компонент взаємодіє зі своїм сервісом</a:t>
            </a:r>
            <a:r>
              <a:rPr lang="uk-UA" sz="1500" dirty="0">
                <a:solidFill>
                  <a:schemeClr val="tx1"/>
                </a:solidFill>
                <a:highlight>
                  <a:srgbClr val="FFFFFF"/>
                </a:highlight>
              </a:rPr>
              <a:t>, який реалізує бізнес-логіку, обробку даних та </a:t>
            </a:r>
            <a:r>
              <a:rPr lang="en-US" sz="1500" dirty="0">
                <a:solidFill>
                  <a:schemeClr val="tx1"/>
                </a:solidFill>
                <a:highlight>
                  <a:srgbClr val="FFFFFF"/>
                </a:highlight>
              </a:rPr>
              <a:t>HTTP-</a:t>
            </a:r>
            <a:r>
              <a:rPr lang="uk-UA" sz="1500" dirty="0">
                <a:solidFill>
                  <a:schemeClr val="tx1"/>
                </a:solidFill>
                <a:highlight>
                  <a:srgbClr val="FFFFFF"/>
                </a:highlight>
              </a:rPr>
              <a:t>запити. </a:t>
            </a:r>
            <a:endParaRPr sz="1500" dirty="0">
              <a:solidFill>
                <a:schemeClr val="tx1"/>
              </a:solidFill>
              <a:latin typeface="Economica" panose="020B0604020202020204" charset="0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D0C521-8BFD-468B-B8F0-2F141036D0D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034865"/>
            <a:ext cx="3971953" cy="30737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8;p15">
            <a:extLst>
              <a:ext uri="{FF2B5EF4-FFF2-40B4-BE49-F238E27FC236}">
                <a16:creationId xmlns:a16="http://schemas.microsoft.com/office/drawing/2014/main" id="{30039AFA-03DD-470A-8555-6F21FE2FD4E3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8832300" cy="1207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uk" sz="2800" dirty="0"/>
              <a:t>Архітектура створенного програмного забезпечення</a:t>
            </a:r>
            <a:r>
              <a:rPr lang="uk" sz="3200" dirty="0"/>
              <a:t>	  </a:t>
            </a:r>
            <a:endParaRPr lang="ru-RU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146794"/>
            <a:ext cx="8520600" cy="36764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just" rtl="0">
              <a:lnSpc>
                <a:spcPct val="17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uk-UA" sz="2300" dirty="0">
                <a:solidFill>
                  <a:srgbClr val="0D0D0D"/>
                </a:solidFill>
                <a:highlight>
                  <a:srgbClr val="FFFFFF"/>
                </a:highlight>
              </a:rPr>
              <a:t>    </a:t>
            </a:r>
            <a:r>
              <a:rPr lang="uk-UA" sz="2300" b="1" dirty="0">
                <a:solidFill>
                  <a:srgbClr val="0D0D0D"/>
                </a:solidFill>
                <a:highlight>
                  <a:srgbClr val="FFFFFF"/>
                </a:highlight>
              </a:rPr>
              <a:t>1. </a:t>
            </a:r>
            <a:r>
              <a:rPr lang="uk-UA" sz="2300" dirty="0">
                <a:solidFill>
                  <a:srgbClr val="0D0D0D"/>
                </a:solidFill>
                <a:highlight>
                  <a:srgbClr val="FFFFFF"/>
                </a:highlight>
              </a:rPr>
              <a:t>Аналіз предметної області, визначення функціональних і нефункціональних вимог.     Побудова </a:t>
            </a:r>
            <a:r>
              <a:rPr lang="en-US" sz="2300" dirty="0">
                <a:solidFill>
                  <a:srgbClr val="0D0D0D"/>
                </a:solidFill>
                <a:highlight>
                  <a:srgbClr val="FFFFFF"/>
                </a:highlight>
              </a:rPr>
              <a:t>UML-</a:t>
            </a:r>
            <a:r>
              <a:rPr lang="uk-UA" sz="2300" dirty="0">
                <a:solidFill>
                  <a:srgbClr val="0D0D0D"/>
                </a:solidFill>
                <a:highlight>
                  <a:srgbClr val="FFFFFF"/>
                </a:highlight>
              </a:rPr>
              <a:t>діаграми,</a:t>
            </a:r>
            <a:r>
              <a:rPr lang="ru-RU" sz="23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uk-UA" sz="2300" dirty="0">
                <a:solidFill>
                  <a:srgbClr val="0D0D0D"/>
                </a:solidFill>
                <a:highlight>
                  <a:srgbClr val="FFFFFF"/>
                </a:highlight>
              </a:rPr>
              <a:t>що відобразили ролі користувачів, сценарії взаємодії та інші</a:t>
            </a:r>
            <a:r>
              <a:rPr lang="ru-RU" sz="2300" dirty="0">
                <a:solidFill>
                  <a:srgbClr val="0D0D0D"/>
                </a:solidFill>
                <a:highlight>
                  <a:srgbClr val="FFFFFF"/>
                </a:highlight>
              </a:rPr>
              <a:t>.</a:t>
            </a:r>
            <a:endParaRPr lang="uk-UA" sz="2300" dirty="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7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uk-UA" sz="2300" dirty="0">
                <a:solidFill>
                  <a:srgbClr val="0D0D0D"/>
                </a:solidFill>
                <a:highlight>
                  <a:srgbClr val="FFFFFF"/>
                </a:highlight>
              </a:rPr>
              <a:t>    </a:t>
            </a:r>
            <a:r>
              <a:rPr lang="uk-UA" sz="2300" b="1" dirty="0">
                <a:solidFill>
                  <a:srgbClr val="0D0D0D"/>
                </a:solidFill>
                <a:highlight>
                  <a:srgbClr val="FFFFFF"/>
                </a:highlight>
              </a:rPr>
              <a:t>2. </a:t>
            </a:r>
            <a:r>
              <a:rPr lang="uk-UA" sz="2300" dirty="0">
                <a:solidFill>
                  <a:srgbClr val="0D0D0D"/>
                </a:solidFill>
                <a:highlight>
                  <a:srgbClr val="FFFFFF"/>
                </a:highlight>
              </a:rPr>
              <a:t>Проектування багаторівневої </a:t>
            </a:r>
            <a:r>
              <a:rPr lang="en-US" sz="2300" dirty="0">
                <a:solidFill>
                  <a:srgbClr val="0D0D0D"/>
                </a:solidFill>
                <a:highlight>
                  <a:srgbClr val="FFFFFF"/>
                </a:highlight>
              </a:rPr>
              <a:t>frontend-</a:t>
            </a:r>
            <a:r>
              <a:rPr lang="uk-UA" sz="2300" dirty="0">
                <a:solidFill>
                  <a:srgbClr val="0D0D0D"/>
                </a:solidFill>
                <a:highlight>
                  <a:srgbClr val="FFFFFF"/>
                </a:highlight>
              </a:rPr>
              <a:t>архітектуру з чітким розподілом на компоненти. Впровадження ролевої логіки, інтерфейси для адміністратора, лікаря та пацієнта. </a:t>
            </a:r>
          </a:p>
          <a:p>
            <a:pPr marL="0" lvl="0" indent="0" algn="just" rtl="0">
              <a:lnSpc>
                <a:spcPct val="17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uk-UA" sz="2300" dirty="0">
                <a:solidFill>
                  <a:srgbClr val="0D0D0D"/>
                </a:solidFill>
                <a:highlight>
                  <a:srgbClr val="FFFFFF"/>
                </a:highlight>
              </a:rPr>
              <a:t>    </a:t>
            </a:r>
            <a:r>
              <a:rPr lang="uk-UA" sz="2300" b="1" dirty="0">
                <a:solidFill>
                  <a:srgbClr val="0D0D0D"/>
                </a:solidFill>
                <a:highlight>
                  <a:srgbClr val="FFFFFF"/>
                </a:highlight>
              </a:rPr>
              <a:t>3. </a:t>
            </a:r>
            <a:r>
              <a:rPr lang="uk-UA" sz="2300" dirty="0">
                <a:solidFill>
                  <a:srgbClr val="0D0D0D"/>
                </a:solidFill>
                <a:highlight>
                  <a:srgbClr val="FFFFFF"/>
                </a:highlight>
              </a:rPr>
              <a:t>Побудова інтерфейсу з використанням </a:t>
            </a:r>
            <a:r>
              <a:rPr lang="en-US" sz="2300" b="1" dirty="0">
                <a:solidFill>
                  <a:srgbClr val="0D0D0D"/>
                </a:solidFill>
                <a:highlight>
                  <a:srgbClr val="FFFFFF"/>
                </a:highlight>
              </a:rPr>
              <a:t>Angular Material, </a:t>
            </a:r>
            <a:r>
              <a:rPr lang="uk-UA" sz="2300" dirty="0">
                <a:solidFill>
                  <a:srgbClr val="0D0D0D"/>
                </a:solidFill>
                <a:highlight>
                  <a:srgbClr val="FFFFFF"/>
                </a:highlight>
              </a:rPr>
              <a:t>інтеграція </a:t>
            </a:r>
            <a:r>
              <a:rPr lang="uk-UA" sz="2300" b="1" dirty="0">
                <a:solidFill>
                  <a:srgbClr val="0D0D0D"/>
                </a:solidFill>
                <a:highlight>
                  <a:srgbClr val="FFFFFF"/>
                </a:highlight>
              </a:rPr>
              <a:t>з </a:t>
            </a:r>
            <a:r>
              <a:rPr lang="en-US" sz="2300" b="1" dirty="0">
                <a:solidFill>
                  <a:srgbClr val="0D0D0D"/>
                </a:solidFill>
                <a:highlight>
                  <a:srgbClr val="FFFFFF"/>
                </a:highlight>
              </a:rPr>
              <a:t>REST API</a:t>
            </a:r>
            <a:r>
              <a:rPr lang="uk-UA" sz="2300" b="1" dirty="0">
                <a:solidFill>
                  <a:srgbClr val="0D0D0D"/>
                </a:solidFill>
                <a:highlight>
                  <a:srgbClr val="FFFFFF"/>
                </a:highlight>
              </a:rPr>
              <a:t>. </a:t>
            </a:r>
            <a:r>
              <a:rPr lang="uk-UA" sz="2300" dirty="0">
                <a:solidFill>
                  <a:srgbClr val="0D0D0D"/>
                </a:solidFill>
                <a:highlight>
                  <a:srgbClr val="FFFFFF"/>
                </a:highlight>
              </a:rPr>
              <a:t>Реактивна робота зі станом за допомогою </a:t>
            </a:r>
            <a:r>
              <a:rPr lang="en-US" sz="2300" b="1" dirty="0" err="1">
                <a:solidFill>
                  <a:srgbClr val="0D0D0D"/>
                </a:solidFill>
                <a:highlight>
                  <a:srgbClr val="FFFFFF"/>
                </a:highlight>
              </a:rPr>
              <a:t>RxJS</a:t>
            </a:r>
            <a:r>
              <a:rPr lang="uk-UA" sz="2300" dirty="0">
                <a:solidFill>
                  <a:srgbClr val="0D0D0D"/>
                </a:solidFill>
                <a:highlight>
                  <a:srgbClr val="FFFFFF"/>
                </a:highlight>
              </a:rPr>
              <a:t>.</a:t>
            </a:r>
          </a:p>
          <a:p>
            <a:pPr marL="0" lvl="0" indent="0" algn="just" rtl="0">
              <a:lnSpc>
                <a:spcPct val="17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uk-UA" sz="2300" dirty="0">
                <a:solidFill>
                  <a:srgbClr val="0D0D0D"/>
                </a:solidFill>
                <a:highlight>
                  <a:srgbClr val="FFFFFF"/>
                </a:highlight>
              </a:rPr>
              <a:t>   </a:t>
            </a:r>
            <a:r>
              <a:rPr lang="uk-UA" sz="2300" b="1" dirty="0">
                <a:solidFill>
                  <a:srgbClr val="0D0D0D"/>
                </a:solidFill>
                <a:highlight>
                  <a:srgbClr val="FFFFFF"/>
                </a:highlight>
              </a:rPr>
              <a:t> 4. </a:t>
            </a:r>
            <a:r>
              <a:rPr lang="uk-UA" sz="2300" dirty="0">
                <a:solidFill>
                  <a:srgbClr val="0D0D0D"/>
                </a:solidFill>
                <a:highlight>
                  <a:srgbClr val="FFFFFF"/>
                </a:highlight>
              </a:rPr>
              <a:t>Створення функціональності перегляду зображень, анотацій та порівняння </a:t>
            </a:r>
            <a:r>
              <a:rPr lang="en-US" sz="2300" dirty="0">
                <a:solidFill>
                  <a:srgbClr val="0D0D0D"/>
                </a:solidFill>
                <a:highlight>
                  <a:srgbClr val="FFFFFF"/>
                </a:highlight>
              </a:rPr>
              <a:t>heatmap. </a:t>
            </a:r>
            <a:r>
              <a:rPr lang="uk-UA" sz="23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</a:p>
          <a:p>
            <a:pPr marL="0" lvl="0" indent="0" algn="just" rtl="0">
              <a:lnSpc>
                <a:spcPct val="17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uk-UA" sz="2300" dirty="0">
                <a:solidFill>
                  <a:srgbClr val="0D0D0D"/>
                </a:solidFill>
                <a:highlight>
                  <a:srgbClr val="FFFFFF"/>
                </a:highlight>
              </a:rPr>
              <a:t>    </a:t>
            </a:r>
            <a:r>
              <a:rPr lang="uk-UA" sz="2300" b="1" dirty="0">
                <a:solidFill>
                  <a:srgbClr val="0D0D0D"/>
                </a:solidFill>
                <a:highlight>
                  <a:srgbClr val="FFFFFF"/>
                </a:highlight>
              </a:rPr>
              <a:t>5. </a:t>
            </a:r>
            <a:r>
              <a:rPr lang="uk-UA" sz="2300" dirty="0">
                <a:solidFill>
                  <a:srgbClr val="0D0D0D"/>
                </a:solidFill>
                <a:highlight>
                  <a:srgbClr val="FFFFFF"/>
                </a:highlight>
              </a:rPr>
              <a:t>Локальне тестування ключових сценаріїв взаємодії. Підготовка до розгортання у веб-середовищі.</a:t>
            </a: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dirty="0">
              <a:solidFill>
                <a:srgbClr val="0D0D0D"/>
              </a:solidFill>
              <a:highlight>
                <a:srgbClr val="FFFFFF"/>
              </a:highlight>
              <a:latin typeface="Economica" panose="020B0604020202020204" charset="0"/>
            </a:endParaRP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  <p:sp>
        <p:nvSpPr>
          <p:cNvPr id="6" name="Google Shape;78;p15">
            <a:extLst>
              <a:ext uri="{FF2B5EF4-FFF2-40B4-BE49-F238E27FC236}">
                <a16:creationId xmlns:a16="http://schemas.microsoft.com/office/drawing/2014/main" id="{D2630B5C-E6CD-4BEB-A6E9-2CF07943A44A}"/>
              </a:ext>
            </a:extLst>
          </p:cNvPr>
          <p:cNvSpPr txBox="1">
            <a:spLocks/>
          </p:cNvSpPr>
          <p:nvPr/>
        </p:nvSpPr>
        <p:spPr>
          <a:xfrm>
            <a:off x="311700" y="-1"/>
            <a:ext cx="8832300" cy="114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uk" sz="3200" dirty="0"/>
              <a:t>Опис програмного забезпечення, що було використано у дослідженні</a:t>
            </a:r>
            <a:endParaRPr lang="ru-RU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1371" y="391886"/>
            <a:ext cx="4336869" cy="4522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just" rtl="0">
              <a:lnSpc>
                <a:spcPct val="170000"/>
              </a:lnSpc>
              <a:spcAft>
                <a:spcPts val="0"/>
              </a:spcAft>
              <a:buNone/>
            </a:pPr>
            <a:r>
              <a:rPr lang="uk-UA" dirty="0"/>
              <a:t>          </a:t>
            </a:r>
            <a:r>
              <a:rPr lang="en-US" dirty="0"/>
              <a:t>UI/UX-</a:t>
            </a:r>
            <a:r>
              <a:rPr lang="uk-UA" dirty="0"/>
              <a:t>дизайн </a:t>
            </a:r>
            <a:r>
              <a:rPr lang="en-US" dirty="0" err="1"/>
              <a:t>MedVision</a:t>
            </a:r>
            <a:r>
              <a:rPr lang="en-US" dirty="0"/>
              <a:t> </a:t>
            </a:r>
            <a:r>
              <a:rPr lang="uk-UA" dirty="0"/>
              <a:t>створено </a:t>
            </a:r>
            <a:r>
              <a:rPr lang="uk-UA" b="1" dirty="0"/>
              <a:t>з урахуванням ролей користувачів і медичних сценаріїв. </a:t>
            </a:r>
            <a:r>
              <a:rPr lang="uk-UA" dirty="0"/>
              <a:t>Проєктування розпочалось </a:t>
            </a:r>
            <a:r>
              <a:rPr lang="uk-UA" b="1" dirty="0"/>
              <a:t>із моделювання функціоналу через діаграму прецедентів</a:t>
            </a:r>
            <a:r>
              <a:rPr lang="uk-UA" dirty="0"/>
              <a:t>, що дало змогу сформувати послідовність дій у системі.</a:t>
            </a:r>
          </a:p>
          <a:p>
            <a:pPr marL="0" lvl="0" indent="0" algn="just" rtl="0">
              <a:lnSpc>
                <a:spcPct val="170000"/>
              </a:lnSpc>
              <a:spcAft>
                <a:spcPts val="0"/>
              </a:spcAft>
              <a:buNone/>
            </a:pPr>
            <a:r>
              <a:rPr lang="uk-UA" dirty="0"/>
              <a:t>           Було реалізовано </a:t>
            </a:r>
            <a:r>
              <a:rPr lang="uk-UA" b="1" dirty="0"/>
              <a:t>поділ інтерфейсу на окремі зони відповідно до ролі</a:t>
            </a:r>
            <a:r>
              <a:rPr lang="uk-UA" dirty="0"/>
              <a:t>: лікар, пацієнт, адміністратор. Інтерфейси адаптивні, інтуїтивні, з фокусом на швидкість, зручність і зменшення помилок. Компоненти створені на основі </a:t>
            </a:r>
            <a:r>
              <a:rPr lang="en-US" dirty="0"/>
              <a:t>Angular Material, </a:t>
            </a:r>
            <a:r>
              <a:rPr lang="uk-UA" dirty="0"/>
              <a:t>підтримують </a:t>
            </a:r>
            <a:r>
              <a:rPr lang="en-US" dirty="0"/>
              <a:t>canvas, </a:t>
            </a:r>
            <a:r>
              <a:rPr lang="uk-UA" dirty="0"/>
              <a:t>динамічні діалоги, навігацію та реактивність.</a:t>
            </a:r>
            <a:endParaRPr dirty="0"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73C321-13D0-416C-8CB5-E3F4689AF60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65760" y="831300"/>
            <a:ext cx="3890693" cy="3356149"/>
          </a:xfrm>
          <a:prstGeom prst="rect">
            <a:avLst/>
          </a:prstGeom>
        </p:spPr>
      </p:pic>
      <p:sp>
        <p:nvSpPr>
          <p:cNvPr id="8" name="Google Shape;78;p15">
            <a:extLst>
              <a:ext uri="{FF2B5EF4-FFF2-40B4-BE49-F238E27FC236}">
                <a16:creationId xmlns:a16="http://schemas.microsoft.com/office/drawing/2014/main" id="{0441A203-CF4B-42C0-A3CB-CA0C36646EB6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8832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uk" sz="3200" dirty="0"/>
              <a:t>Дизайн системи</a:t>
            </a:r>
            <a:endParaRPr lang="ru-RU" sz="3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203253" y="974690"/>
            <a:ext cx="7086468" cy="22608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</a:t>
            </a:r>
            <a:r>
              <a:rPr lang="uk-UA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 цьому слайді показано реалізацію одного з ключових сценаріїв клієнтської частини — це </a:t>
            </a:r>
            <a:r>
              <a:rPr lang="uk-UA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взаємодія лікаря з медичним зображенням</a:t>
            </a:r>
            <a:r>
              <a:rPr lang="uk-UA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Зокрема, лікар може переглянути </a:t>
            </a: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heatmap, </a:t>
            </a:r>
            <a:r>
              <a:rPr lang="uk-UA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виділити підозрілу ділянку на </a:t>
            </a:r>
            <a:r>
              <a:rPr lang="en-US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canvas-</a:t>
            </a:r>
            <a:r>
              <a:rPr lang="uk-UA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елементі</a:t>
            </a:r>
            <a:r>
              <a:rPr lang="uk-UA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після чого система дозволяє додати текстову анотацію, яка зберігається разом із координатами.</a:t>
            </a:r>
            <a:endParaRPr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  <p:sp>
        <p:nvSpPr>
          <p:cNvPr id="6" name="Google Shape;78;p15">
            <a:extLst>
              <a:ext uri="{FF2B5EF4-FFF2-40B4-BE49-F238E27FC236}">
                <a16:creationId xmlns:a16="http://schemas.microsoft.com/office/drawing/2014/main" id="{D84098D2-7567-4FD4-A723-B92ABB23E99E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8832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uk" sz="3200" dirty="0"/>
              <a:t>Приклад реалізації</a:t>
            </a:r>
            <a:endParaRPr lang="ru-RU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CF85E6-3C42-4716-B6CF-ACF0AA84EEA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8" t="1380" r="34146" b="3204"/>
          <a:stretch/>
        </p:blipFill>
        <p:spPr bwMode="auto">
          <a:xfrm>
            <a:off x="7279767" y="265653"/>
            <a:ext cx="1595308" cy="46121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2995F7-80FD-402B-BEF1-8CC5A98E9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727" y="3013450"/>
            <a:ext cx="5674818" cy="189962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Шаблон_презентації_до_ККП_бакалавра_2025 (1)</Template>
  <TotalTime>460</TotalTime>
  <Words>853</Words>
  <Application>Microsoft Office PowerPoint</Application>
  <PresentationFormat>On-screen Show (16:9)</PresentationFormat>
  <Paragraphs>61</Paragraphs>
  <Slides>15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Economica</vt:lpstr>
      <vt:lpstr>Open Sans</vt:lpstr>
      <vt:lpstr>Arial</vt:lpstr>
      <vt:lpstr>Шаблон презентації кваліфікаційної роботи магістрів</vt:lpstr>
      <vt:lpstr>PDF</vt:lpstr>
      <vt:lpstr>Програмна система для аналізу томографічних зображення за допомогою методу опорних векторів. Frontend частина</vt:lpstr>
      <vt:lpstr>PowerPoint Presentation</vt:lpstr>
      <vt:lpstr>Аналіз проблеми (аналіз існуючих рішень)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роботи </dc:title>
  <dc:creator>Kateryna</dc:creator>
  <cp:lastModifiedBy>Kateryna</cp:lastModifiedBy>
  <cp:revision>45</cp:revision>
  <dcterms:created xsi:type="dcterms:W3CDTF">2025-06-09T03:37:54Z</dcterms:created>
  <dcterms:modified xsi:type="dcterms:W3CDTF">2025-06-20T18:23:04Z</dcterms:modified>
</cp:coreProperties>
</file>